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631" r:id="rId3"/>
    <p:sldId id="562" r:id="rId4"/>
    <p:sldId id="574" r:id="rId5"/>
    <p:sldId id="398" r:id="rId6"/>
    <p:sldId id="352" r:id="rId7"/>
    <p:sldId id="306" r:id="rId8"/>
    <p:sldId id="598" r:id="rId9"/>
    <p:sldId id="604" r:id="rId10"/>
    <p:sldId id="605" r:id="rId11"/>
    <p:sldId id="606" r:id="rId12"/>
    <p:sldId id="601" r:id="rId13"/>
    <p:sldId id="602" r:id="rId14"/>
    <p:sldId id="603" r:id="rId15"/>
    <p:sldId id="3639" r:id="rId16"/>
    <p:sldId id="3621" r:id="rId17"/>
    <p:sldId id="3638" r:id="rId18"/>
    <p:sldId id="3622" r:id="rId19"/>
    <p:sldId id="3637" r:id="rId20"/>
    <p:sldId id="3624" r:id="rId21"/>
    <p:sldId id="500" r:id="rId22"/>
    <p:sldId id="3633" r:id="rId23"/>
    <p:sldId id="265" r:id="rId24"/>
    <p:sldId id="277" r:id="rId25"/>
    <p:sldId id="276"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p:cViewPr varScale="1">
        <p:scale>
          <a:sx n="92" d="100"/>
          <a:sy n="92" d="100"/>
        </p:scale>
        <p:origin x="156" y="25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1/21/2022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1/21/2022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92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5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 of the format….</a:t>
            </a:r>
          </a:p>
          <a:p>
            <a:endParaRPr lang="en-US" dirty="0"/>
          </a:p>
          <a:p>
            <a:r>
              <a:rPr lang="en-US" dirty="0"/>
              <a:t>Share this if you’re doing a Train The Trainer, or else keep hidden</a:t>
            </a:r>
          </a:p>
        </p:txBody>
      </p:sp>
      <p:sp>
        <p:nvSpPr>
          <p:cNvPr id="4" name="Slide Number Placeholder 3"/>
          <p:cNvSpPr>
            <a:spLocks noGrp="1"/>
          </p:cNvSpPr>
          <p:nvPr>
            <p:ph type="sldNum" sz="quarter" idx="5"/>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91333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slide if training the trainer.  Else, keep it hidden.</a:t>
            </a:r>
            <a:br>
              <a:rPr lang="en-US" dirty="0"/>
            </a:br>
            <a:br>
              <a:rPr lang="en-US" dirty="0"/>
            </a:br>
            <a:r>
              <a:rPr lang="en-US" dirty="0"/>
              <a:t>What The Hack is a community driven collection of challenge-based hacks on the Microsoft platform.</a:t>
            </a:r>
          </a:p>
          <a:p>
            <a:endParaRPr lang="en-US" dirty="0"/>
          </a:p>
          <a:p>
            <a:r>
              <a:rPr lang="en-US" dirty="0"/>
              <a:t>We have a collection of over 40+ hacks to choose from.</a:t>
            </a:r>
          </a:p>
          <a:p>
            <a:endParaRPr lang="en-US" dirty="0"/>
          </a:p>
          <a:p>
            <a:r>
              <a:rPr lang="en-US" dirty="0"/>
              <a:t>We’ll share the content details with you after today’s hack.</a:t>
            </a:r>
          </a:p>
          <a:p>
            <a:endParaRPr lang="en-US" dirty="0"/>
          </a:p>
          <a:p>
            <a:r>
              <a:rPr lang="en-US" dirty="0"/>
              <a:t>If you enjoy this event, please share the content with your peers and of course… </a:t>
            </a:r>
          </a:p>
          <a:p>
            <a:endParaRPr lang="en-US" dirty="0"/>
          </a:p>
          <a:p>
            <a:r>
              <a:rPr lang="en-US" dirty="0"/>
              <a:t>Deliver it to your CUSTOMERS!!!</a:t>
            </a:r>
          </a:p>
        </p:txBody>
      </p:sp>
      <p:sp>
        <p:nvSpPr>
          <p:cNvPr id="4" name="Slide Number Placeholder 3"/>
          <p:cNvSpPr>
            <a:spLocks noGrp="1"/>
          </p:cNvSpPr>
          <p:nvPr>
            <p:ph type="sldNum" sz="quarter" idx="5"/>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424746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“hands-on” exercise where you will work in groups of 4-5 people to solve technical challenges.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only get out what you put in, don't be lazy.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Retention is achieved through Pain and Discomfort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7</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Show an already created event Teams site inside of the Teams client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9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show this slide if you’re hosting a virtual event or have remote attendees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52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304114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6867166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639173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29050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876178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4662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1/21/2022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1/21/2022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1/21/2022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3657600"/>
            <a:ext cx="8534400" cy="1676400"/>
          </a:xfrm>
        </p:spPr>
        <p:txBody>
          <a:bodyPr anchor="ctr"/>
          <a:lstStyle/>
          <a:p>
            <a:pPr algn="ctr"/>
            <a:r>
              <a:rPr lang="en-US" dirty="0"/>
              <a:t>Automating Incremental Pipelines</a:t>
            </a:r>
          </a:p>
        </p:txBody>
      </p:sp>
      <p:pic>
        <p:nvPicPr>
          <p:cNvPr id="7" name="Picture 6" descr="Logo&#10;&#10;Description automatically generated">
            <a:extLst>
              <a:ext uri="{FF2B5EF4-FFF2-40B4-BE49-F238E27FC236}">
                <a16:creationId xmlns:a16="http://schemas.microsoft.com/office/drawing/2014/main" id="{0CA4055C-75EC-48B0-9BA8-E20C0DCB0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352800"/>
            <a:ext cx="2133600" cy="2133600"/>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6AD6DFA5-0BE6-4A76-B921-1B97BBF932BE}"/>
              </a:ext>
            </a:extLst>
          </p:cNvPr>
          <p:cNvPicPr>
            <a:picLocks noChangeAspect="1"/>
          </p:cNvPicPr>
          <p:nvPr/>
        </p:nvPicPr>
        <p:blipFill rotWithShape="1">
          <a:blip r:embed="rId3"/>
          <a:srcRect b="28864"/>
          <a:stretch/>
        </p:blipFill>
        <p:spPr>
          <a:xfrm>
            <a:off x="4188759" y="3405587"/>
            <a:ext cx="7303154" cy="2391300"/>
          </a:xfrm>
          <a:prstGeom prst="rect">
            <a:avLst/>
          </a:prstGeom>
        </p:spPr>
      </p:pic>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Student Guide and Challenges are posted HERE</a:t>
            </a: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03C115B-C3DD-4902-A9FB-22A6ED48786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5" name="Picture 4" descr="Logo&#10;&#10;Description automatically generated">
            <a:extLst>
              <a:ext uri="{FF2B5EF4-FFF2-40B4-BE49-F238E27FC236}">
                <a16:creationId xmlns:a16="http://schemas.microsoft.com/office/drawing/2014/main" id="{FFF49A66-F32D-45AB-9944-2646D4BEDD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9800" y="152400"/>
            <a:ext cx="2133600" cy="2133600"/>
          </a:xfrm>
          <a:prstGeom prst="rect">
            <a:avLst/>
          </a:prstGeom>
        </p:spPr>
      </p:pic>
    </p:spTree>
    <p:extLst>
      <p:ext uri="{BB962C8B-B14F-4D97-AF65-F5344CB8AC3E}">
        <p14:creationId xmlns:p14="http://schemas.microsoft.com/office/powerpoint/2010/main" val="151016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8" name="Rectangle 7">
            <a:extLst>
              <a:ext uri="{FF2B5EF4-FFF2-40B4-BE49-F238E27FC236}">
                <a16:creationId xmlns:a16="http://schemas.microsoft.com/office/drawing/2014/main" id="{1D06E299-E9D5-4B6E-A9BC-6F64D9D38593}"/>
              </a:ext>
            </a:extLst>
          </p:cNvPr>
          <p:cNvSpPr/>
          <p:nvPr/>
        </p:nvSpPr>
        <p:spPr>
          <a:xfrm>
            <a:off x="6453617" y="4620921"/>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Share tips, tricks, gotchas (how </a:t>
            </a:r>
            <a:r>
              <a:rPr lang="en-US" sz="2400" dirty="0">
                <a:solidFill>
                  <a:prstClr val="white"/>
                </a:solidFill>
                <a:latin typeface="Calibri" panose="020F0502020204030204"/>
              </a:rPr>
              <a:t>you</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solved them), code snippets, and links you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AF7D80-FA6E-4879-9CA4-FFF59173515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5" name="Picture 4" descr="Logo&#10;&#10;Description automatically generated">
            <a:extLst>
              <a:ext uri="{FF2B5EF4-FFF2-40B4-BE49-F238E27FC236}">
                <a16:creationId xmlns:a16="http://schemas.microsoft.com/office/drawing/2014/main" id="{B5E848FF-E528-4C41-AFF4-8219D55EE2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29800" y="152400"/>
            <a:ext cx="2133600" cy="2133600"/>
          </a:xfrm>
          <a:prstGeom prst="rect">
            <a:avLst/>
          </a:prstGeom>
        </p:spPr>
      </p:pic>
    </p:spTree>
    <p:extLst>
      <p:ext uri="{BB962C8B-B14F-4D97-AF65-F5344CB8AC3E}">
        <p14:creationId xmlns:p14="http://schemas.microsoft.com/office/powerpoint/2010/main" val="7529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for coaches to discuss event logistics</a:t>
            </a:r>
          </a:p>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panose="020F0502020204030204"/>
              </a:rPr>
              <a:t>(students won’t see this </a:t>
            </a:r>
            <a:r>
              <a:rPr lang="en-US" sz="2000" dirty="0">
                <a:solidFill>
                  <a:prstClr val="white"/>
                </a:solidFill>
                <a:latin typeface="Calibri" panose="020F0502020204030204"/>
                <a:sym typeface="Wingdings" panose="05000000000000000000" pitchFamily="2" charset="2"/>
              </a:rPr>
              <a:t>)</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4E15C0-94FE-41C7-A6C1-8F806511557A}"/>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9" name="Picture 8" descr="Logo&#10;&#10;Description automatically generated">
            <a:extLst>
              <a:ext uri="{FF2B5EF4-FFF2-40B4-BE49-F238E27FC236}">
                <a16:creationId xmlns:a16="http://schemas.microsoft.com/office/drawing/2014/main" id="{D8CCF194-B3F1-4DF1-830B-96E83B195B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9800" y="152400"/>
            <a:ext cx="2133600" cy="2133600"/>
          </a:xfrm>
          <a:prstGeom prst="rect">
            <a:avLst/>
          </a:prstGeom>
        </p:spPr>
      </p:pic>
    </p:spTree>
    <p:extLst>
      <p:ext uri="{BB962C8B-B14F-4D97-AF65-F5344CB8AC3E}">
        <p14:creationId xmlns:p14="http://schemas.microsoft.com/office/powerpoint/2010/main" val="170142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5899499-0F2D-4DFA-B8C2-1C92C8D626B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7" name="Picture 6" descr="Logo&#10;&#10;Description automatically generated">
            <a:extLst>
              <a:ext uri="{FF2B5EF4-FFF2-40B4-BE49-F238E27FC236}">
                <a16:creationId xmlns:a16="http://schemas.microsoft.com/office/drawing/2014/main" id="{61CDDD1B-6D6E-4161-9D55-86D95203DB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9800" y="152400"/>
            <a:ext cx="2133600" cy="2133600"/>
          </a:xfrm>
          <a:prstGeom prst="rect">
            <a:avLst/>
          </a:prstGeom>
        </p:spPr>
      </p:pic>
    </p:spTree>
    <p:extLst>
      <p:ext uri="{BB962C8B-B14F-4D97-AF65-F5344CB8AC3E}">
        <p14:creationId xmlns:p14="http://schemas.microsoft.com/office/powerpoint/2010/main" val="132196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F1EE900-40CA-47FE-9E06-15E9648C2EBC}"/>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9" name="Picture 8" descr="Logo&#10;&#10;Description automatically generated">
            <a:extLst>
              <a:ext uri="{FF2B5EF4-FFF2-40B4-BE49-F238E27FC236}">
                <a16:creationId xmlns:a16="http://schemas.microsoft.com/office/drawing/2014/main" id="{794EA361-9366-49E3-87C0-44E24EB6EA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9800" y="152400"/>
            <a:ext cx="2133600" cy="2133600"/>
          </a:xfrm>
          <a:prstGeom prst="rect">
            <a:avLst/>
          </a:prstGeom>
        </p:spPr>
      </p:pic>
    </p:spTree>
    <p:extLst>
      <p:ext uri="{BB962C8B-B14F-4D97-AF65-F5344CB8AC3E}">
        <p14:creationId xmlns:p14="http://schemas.microsoft.com/office/powerpoint/2010/main" val="137966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a:xfrm>
            <a:off x="797560" y="1828800"/>
            <a:ext cx="10515600" cy="4267200"/>
          </a:xfrm>
        </p:spPr>
        <p:txBody>
          <a:bodyPr vert="horz" lIns="91440" tIns="45720" rIns="91440" bIns="45720" rtlCol="0" anchor="t">
            <a:normAutofit/>
          </a:bodyPr>
          <a:lstStyle/>
          <a:p>
            <a:r>
              <a:rPr lang="en-US" sz="2400" dirty="0">
                <a:cs typeface="Segoe UI Light" panose="020B0502040204020203" pitchFamily="34" charset="0"/>
              </a:rPr>
              <a:t>Everyone expected to be joined to their squad’s “party line” throughout the event</a:t>
            </a:r>
          </a:p>
          <a:p>
            <a:r>
              <a:rPr lang="en-US" sz="2400" dirty="0">
                <a:cs typeface="Segoe UI Light" panose="020B0502040204020203" pitchFamily="34" charset="0"/>
              </a:rPr>
              <a:t>Mics on at all time (kids, significant others, &amp; pet noises okay, but please mute the toilet flushes </a:t>
            </a:r>
            <a:r>
              <a:rPr lang="en-US" sz="2400" dirty="0">
                <a:cs typeface="Segoe UI Light" panose="020B0502040204020203" pitchFamily="34" charset="0"/>
                <a:sym typeface="Wingdings" panose="05000000000000000000" pitchFamily="2" charset="2"/>
              </a:rPr>
              <a:t>)</a:t>
            </a:r>
            <a:endParaRPr lang="en-US" sz="2400" dirty="0">
              <a:cs typeface="Segoe UI Light" panose="020B0502040204020203" pitchFamily="34" charset="0"/>
            </a:endParaRPr>
          </a:p>
          <a:p>
            <a:r>
              <a:rPr lang="en-US" sz="2400" dirty="0">
                <a:cs typeface="Segoe UI Light" panose="020B0502040204020203" pitchFamily="34" charset="0"/>
              </a:rPr>
              <a:t>Coaches should keep cameras on. Students optional, but preferred</a:t>
            </a:r>
          </a:p>
          <a:p>
            <a:r>
              <a:rPr lang="en-US" sz="2400" dirty="0">
                <a:cs typeface="Segoe UI Light" panose="020B0502040204020203" pitchFamily="34" charset="0"/>
              </a:rPr>
              <a:t>Coaches will designate a “driver” for each challenge to lead by sharing their screen.  Students should take turns driving (or backseat driving)!</a:t>
            </a:r>
          </a:p>
          <a:p>
            <a:r>
              <a:rPr lang="en-US" sz="2400" dirty="0">
                <a:cs typeface="Segoe UI Light" panose="020B0502040204020203" pitchFamily="34" charset="0"/>
              </a:rPr>
              <a:t>Coaches will set break times throughout the day.  Use them and walk away from your screen!</a:t>
            </a:r>
            <a:endParaRPr lang="en-US" sz="2400" dirty="0">
              <a:cs typeface="Calibri"/>
            </a:endParaRPr>
          </a:p>
          <a:p>
            <a:pPr lvl="1"/>
            <a:endParaRPr lang="en-US" sz="2000"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500" dirty="0">
                <a:solidFill>
                  <a:srgbClr val="92D050"/>
                </a:solidFill>
                <a:latin typeface="Consolas" panose="020B0609020204030204" pitchFamily="49" charset="0"/>
                <a:cs typeface="Segoe UI" panose="020B0502040204020203" pitchFamily="34" charset="0"/>
              </a:rPr>
              <a:t>Hacking Remotely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Expectations, Tips, &amp; Tricks</a:t>
            </a:r>
          </a:p>
        </p:txBody>
      </p:sp>
    </p:spTree>
    <p:extLst>
      <p:ext uri="{BB962C8B-B14F-4D97-AF65-F5344CB8AC3E}">
        <p14:creationId xmlns:p14="http://schemas.microsoft.com/office/powerpoint/2010/main" val="172567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5233046"/>
          </a:xfrm>
        </p:spPr>
        <p:txBody>
          <a:bodyPr/>
          <a:lstStyle/>
          <a:p>
            <a:pPr marL="0" indent="0">
              <a:buNone/>
            </a:pPr>
            <a:r>
              <a:rPr lang="en-US" dirty="0"/>
              <a:t>Challenges are cumulative, building upon each other.</a:t>
            </a:r>
          </a:p>
          <a:p>
            <a:r>
              <a:rPr lang="en-US" dirty="0"/>
              <a:t>Establish Confidence – start small and simple (think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Challenge Format</a:t>
            </a:r>
          </a:p>
        </p:txBody>
      </p:sp>
      <p:pic>
        <p:nvPicPr>
          <p:cNvPr id="4" name="Picture 3" descr="A sign in the dark&#10;&#10;Description automatically generated">
            <a:extLst>
              <a:ext uri="{FF2B5EF4-FFF2-40B4-BE49-F238E27FC236}">
                <a16:creationId xmlns:a16="http://schemas.microsoft.com/office/drawing/2014/main" id="{B1438C4B-BC7C-4C41-8117-2A2A2F66F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5802" y="-171593"/>
            <a:ext cx="3623478" cy="1705259"/>
          </a:xfrm>
          <a:prstGeom prst="rect">
            <a:avLst/>
          </a:prstGeom>
        </p:spPr>
      </p:pic>
    </p:spTree>
    <p:extLst>
      <p:ext uri="{BB962C8B-B14F-4D97-AF65-F5344CB8AC3E}">
        <p14:creationId xmlns:p14="http://schemas.microsoft.com/office/powerpoint/2010/main" val="875239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572428"/>
          </a:xfrm>
        </p:spPr>
        <p:txBody>
          <a:bodyPr/>
          <a:lstStyle/>
          <a:p>
            <a:pPr marL="0" indent="0">
              <a:buNone/>
            </a:pPr>
            <a:r>
              <a:rPr lang="en-US" dirty="0"/>
              <a:t>For each challenge we will deliver a ”mini-lecture” explaining 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cs typeface="Segoe UI Light" panose="020B0502040204020203" pitchFamily="34" charset="0"/>
              </a:rPr>
              <a:t>Challenge 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5410199" y="3159480"/>
            <a:ext cx="6629401" cy="1994356"/>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Move quickly or take it slow. </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But stay together with your squad!</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Your coach is there to help.</a:t>
            </a:r>
          </a:p>
        </p:txBody>
      </p:sp>
      <p:sp>
        <p:nvSpPr>
          <p:cNvPr id="4" name="TextBox 3">
            <a:extLst>
              <a:ext uri="{FF2B5EF4-FFF2-40B4-BE49-F238E27FC236}">
                <a16:creationId xmlns:a16="http://schemas.microsoft.com/office/drawing/2014/main" id="{7C863E0E-ABEA-407C-8F78-D0010835A14D}"/>
              </a:ext>
            </a:extLst>
          </p:cNvPr>
          <p:cNvSpPr txBox="1"/>
          <p:nvPr/>
        </p:nvSpPr>
        <p:spPr>
          <a:xfrm>
            <a:off x="269239" y="1878167"/>
            <a:ext cx="10996638" cy="1071062"/>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effectLst/>
                <a:uLnTx/>
                <a:uFillTx/>
                <a:latin typeface="Segoe UI Light"/>
                <a:ea typeface="+mn-ea"/>
                <a:cs typeface="+mn-cs"/>
              </a:rPr>
              <a:t>Coaches will review results for each challenge when all squad members have completed the challenge</a:t>
            </a:r>
          </a:p>
        </p:txBody>
      </p:sp>
      <p:sp>
        <p:nvSpPr>
          <p:cNvPr id="7" name="TextBox 6">
            <a:extLst>
              <a:ext uri="{FF2B5EF4-FFF2-40B4-BE49-F238E27FC236}">
                <a16:creationId xmlns:a16="http://schemas.microsoft.com/office/drawing/2014/main" id="{FC149397-C1CA-4939-B7DB-EA1514298B1C}"/>
              </a:ext>
            </a:extLst>
          </p:cNvPr>
          <p:cNvSpPr txBox="1"/>
          <p:nvPr/>
        </p:nvSpPr>
        <p:spPr>
          <a:xfrm>
            <a:off x="269239" y="5389868"/>
            <a:ext cx="11701906"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There WILL be more challenges than you can complete in our allotted time!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These are takeaways for follow up at home or with customers!</a:t>
            </a:r>
          </a:p>
        </p:txBody>
      </p:sp>
      <p:pic>
        <p:nvPicPr>
          <p:cNvPr id="16" name="Picture 15" descr="Half face clock on a wall">
            <a:extLst>
              <a:ext uri="{FF2B5EF4-FFF2-40B4-BE49-F238E27FC236}">
                <a16:creationId xmlns:a16="http://schemas.microsoft.com/office/drawing/2014/main" id="{C66C4AE4-FC91-484C-AD86-B10FA0381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636" y="2954622"/>
            <a:ext cx="3340737" cy="2404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693066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Each team will have a coach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Coaches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Get to know your coach,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782746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2280588"/>
          </a:xfrm>
        </p:spPr>
        <p:txBody>
          <a:bodyPr/>
          <a:lstStyle/>
          <a:p>
            <a:pPr marL="0" indent="0">
              <a:buNone/>
            </a:pPr>
            <a:r>
              <a:rPr lang="en-US" dirty="0"/>
              <a:t>You can use any tooling you want, but we strongly encourage (and will only support the following):</a:t>
            </a:r>
          </a:p>
          <a:p>
            <a:pPr lvl="1"/>
            <a:r>
              <a:rPr lang="en-US" dirty="0"/>
              <a:t>-- insert your list of required tooling here -- </a:t>
            </a:r>
          </a:p>
          <a:p>
            <a:pPr lvl="1"/>
            <a:r>
              <a:rPr lang="en-US" dirty="0"/>
              <a:t>-- </a:t>
            </a:r>
            <a:r>
              <a:rPr lang="en-US" dirty="0" err="1"/>
              <a:t>Eg</a:t>
            </a:r>
            <a:r>
              <a:rPr lang="en-US" dirty="0"/>
              <a:t>: Visual Studio Code </a:t>
            </a:r>
          </a:p>
          <a:p>
            <a:pPr lvl="1"/>
            <a:r>
              <a:rPr lang="en-US" dirty="0"/>
              <a:t>-- </a:t>
            </a:r>
            <a:r>
              <a:rPr lang="en-US" dirty="0" err="1"/>
              <a:t>Eg</a:t>
            </a:r>
            <a:r>
              <a:rPr lang="en-US" dirty="0"/>
              <a:t>: Windows Subsystem for Linux with the Azure CLI installed.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Tooling</a:t>
            </a:r>
          </a:p>
        </p:txBody>
      </p:sp>
      <p:pic>
        <p:nvPicPr>
          <p:cNvPr id="11" name="Picture 10" descr="Work tools and supplies">
            <a:extLst>
              <a:ext uri="{FF2B5EF4-FFF2-40B4-BE49-F238E27FC236}">
                <a16:creationId xmlns:a16="http://schemas.microsoft.com/office/drawing/2014/main" id="{BB5A04E4-E2D0-4F0A-89F9-04F056FB5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9592" y="3651177"/>
            <a:ext cx="4177903" cy="2785269"/>
          </a:xfrm>
          <a:prstGeom prst="rect">
            <a:avLst/>
          </a:prstGeom>
        </p:spPr>
      </p:pic>
    </p:spTree>
    <p:extLst>
      <p:ext uri="{BB962C8B-B14F-4D97-AF65-F5344CB8AC3E}">
        <p14:creationId xmlns:p14="http://schemas.microsoft.com/office/powerpoint/2010/main" val="21945029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75" b="24380"/>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92500" lnSpcReduction="20000"/>
          </a:bodyPr>
          <a:lstStyle/>
          <a:p>
            <a:pPr marL="0" indent="0" algn="ctr">
              <a:buNone/>
            </a:pPr>
            <a:r>
              <a:rPr lang="en-US" sz="4800" dirty="0">
                <a:solidFill>
                  <a:srgbClr val="7030A0"/>
                </a:solidFill>
                <a:latin typeface="Segoe UI" panose="020B0502040204020203" pitchFamily="34" charset="0"/>
                <a:cs typeface="Segoe UI" panose="020B0502040204020203" pitchFamily="34" charset="0"/>
              </a:rPr>
              <a:t>Welcome &amp; Intros</a:t>
            </a:r>
            <a:endParaRPr lang="en-US" sz="48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228600"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Jack Bender</a:t>
            </a:r>
          </a:p>
        </p:txBody>
      </p:sp>
      <p:sp>
        <p:nvSpPr>
          <p:cNvPr id="14" name="TextBox 13">
            <a:extLst>
              <a:ext uri="{FF2B5EF4-FFF2-40B4-BE49-F238E27FC236}">
                <a16:creationId xmlns:a16="http://schemas.microsoft.com/office/drawing/2014/main" id="{9A346C37-9DD6-7148-8A83-59A2EC49278C}"/>
              </a:ext>
            </a:extLst>
          </p:cNvPr>
          <p:cNvSpPr txBox="1"/>
          <p:nvPr/>
        </p:nvSpPr>
        <p:spPr>
          <a:xfrm>
            <a:off x="576943"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Cloud Solution Architect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8109858" y="3454753"/>
            <a:ext cx="4005942" cy="523220"/>
          </a:xfrm>
          <a:prstGeom prst="rect">
            <a:avLst/>
          </a:prstGeom>
          <a:noFill/>
        </p:spPr>
        <p:txBody>
          <a:bodyPr wrap="square" rtlCol="0">
            <a:spAutoFit/>
          </a:bodyPr>
          <a:lstStyle/>
          <a:p>
            <a:pPr lvl="0" algn="ctr">
              <a:defRPr/>
            </a:pPr>
            <a:r>
              <a:rPr lang="en-US" sz="2800" b="1" dirty="0">
                <a:latin typeface="Segoe UI" panose="020B0502040204020203" pitchFamily="34" charset="0"/>
                <a:cs typeface="Segoe UI" panose="020B0502040204020203" pitchFamily="34" charset="0"/>
              </a:rPr>
              <a:t>Chris Fleming</a:t>
            </a:r>
            <a:endParaRPr kumimoji="0" lang="en-US" sz="2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EC2CAFFE-AE6B-B149-A1A8-8A9EFE3397E6}"/>
              </a:ext>
            </a:extLst>
          </p:cNvPr>
          <p:cNvSpPr txBox="1"/>
          <p:nvPr/>
        </p:nvSpPr>
        <p:spPr>
          <a:xfrm>
            <a:off x="8458201"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Cloud Solution Architect</a:t>
            </a:r>
          </a:p>
        </p:txBody>
      </p:sp>
      <p:pic>
        <p:nvPicPr>
          <p:cNvPr id="5" name="Picture 4" descr="Text&#10;&#10;Description automatically generated">
            <a:extLst>
              <a:ext uri="{FF2B5EF4-FFF2-40B4-BE49-F238E27FC236}">
                <a16:creationId xmlns:a16="http://schemas.microsoft.com/office/drawing/2014/main" id="{C9203210-EF4F-4495-8874-699EA4F993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125" b="23748"/>
          <a:stretch/>
        </p:blipFill>
        <p:spPr>
          <a:xfrm>
            <a:off x="3003260" y="325300"/>
            <a:ext cx="6101034" cy="1582835"/>
          </a:xfrm>
          <a:prstGeom prst="rect">
            <a:avLst/>
          </a:prstGeom>
        </p:spPr>
      </p:pic>
      <p:pic>
        <p:nvPicPr>
          <p:cNvPr id="1026" name="Picture 2" descr="See the source image">
            <a:extLst>
              <a:ext uri="{FF2B5EF4-FFF2-40B4-BE49-F238E27FC236}">
                <a16:creationId xmlns:a16="http://schemas.microsoft.com/office/drawing/2014/main" id="{29B55A37-9948-4CE6-840B-AFAF3359F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29" y="3124200"/>
            <a:ext cx="41910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3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960227"/>
          </a:xfrm>
        </p:spPr>
        <p:txBody>
          <a:bodyPr/>
          <a:lstStyle/>
          <a:p>
            <a:pPr marL="0" indent="0">
              <a:buNone/>
            </a:pPr>
            <a:r>
              <a:rPr lang="en-US" dirty="0"/>
              <a:t>Search engines are your friend! Azure is a hot technology and much ink has been spilled on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Finding Answers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434202"/>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The Azure docs are your best bet.</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Many of the related open source projects used </a:t>
            </a:r>
            <a:r>
              <a:rPr lang="en-US" b="1" dirty="0">
                <a:solidFill>
                  <a:schemeClr val="tx1"/>
                </a:solidFill>
                <a:latin typeface="Segoe UI Light"/>
              </a:rPr>
              <a:t>here have top notch documentation!</a:t>
            </a:r>
            <a:endParaRPr kumimoji="0" lang="en-US" sz="2800" b="1" i="0" u="none" strike="noStrike" kern="1200" cap="none" spc="0" normalizeH="0" baseline="0" noProof="0" dirty="0">
              <a:ln>
                <a:noFill/>
              </a:ln>
              <a:solidFill>
                <a:schemeClr val="tx1"/>
              </a:soli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2458752"/>
            <a:ext cx="2928468" cy="2266565"/>
          </a:xfrm>
          <a:prstGeom prst="rect">
            <a:avLst/>
          </a:prstGeom>
        </p:spPr>
      </p:pic>
    </p:spTree>
    <p:extLst>
      <p:ext uri="{BB962C8B-B14F-4D97-AF65-F5344CB8AC3E}">
        <p14:creationId xmlns:p14="http://schemas.microsoft.com/office/powerpoint/2010/main" val="3216419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012859"/>
          </a:xfrm>
        </p:spPr>
        <p:txBody>
          <a:bodyPr/>
          <a:lstStyle/>
          <a:p>
            <a:r>
              <a:rPr lang="en-US" sz="6600" dirty="0"/>
              <a:t>And now death by</a:t>
            </a:r>
            <a:br>
              <a:rPr lang="en-US" sz="6600" dirty="0"/>
            </a:br>
            <a:r>
              <a:rPr lang="en-US" sz="6600" dirty="0"/>
              <a:t>Power Point… </a:t>
            </a:r>
            <a:endParaRPr lang="en-US" sz="6600"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622256"/>
          </a:xfrm>
        </p:spPr>
        <p:txBody>
          <a:bodyPr/>
          <a:lstStyle/>
          <a:p>
            <a:r>
              <a:rPr lang="en-US" sz="6600" dirty="0"/>
              <a:t>And now death by</a:t>
            </a:r>
            <a:br>
              <a:rPr lang="en-US" sz="6600" dirty="0"/>
            </a:br>
            <a:r>
              <a:rPr lang="en-US" sz="6600" dirty="0"/>
              <a:t>Power Point… </a:t>
            </a:r>
            <a:br>
              <a:rPr lang="en-US" dirty="0"/>
            </a:br>
            <a:r>
              <a:rPr lang="en-US" sz="4400" dirty="0">
                <a:solidFill>
                  <a:srgbClr val="FFC000"/>
                </a:solidFill>
              </a:rPr>
              <a:t>(just kidding!)</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1004163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lnSpcReduction="10000"/>
          </a:bodyPr>
          <a:lstStyle/>
          <a:p>
            <a:pPr marL="0" indent="0">
              <a:buNone/>
            </a:pPr>
            <a:r>
              <a:rPr lang="en-US" b="1" dirty="0"/>
              <a:t>Scenario</a:t>
            </a:r>
          </a:p>
          <a:p>
            <a:r>
              <a:rPr lang="en-US" dirty="0"/>
              <a:t>Be able to setup an environment to incrementally copy data from an Azure SQL Database to a Synapse Dedicated Pool.</a:t>
            </a:r>
          </a:p>
          <a:p>
            <a:r>
              <a:rPr lang="en-US" dirty="0"/>
              <a:t>All tables should be copied initially but only choose a few for incremental copying. </a:t>
            </a:r>
          </a:p>
          <a:p>
            <a:r>
              <a:rPr lang="en-US" dirty="0"/>
              <a:t>Use a watermark table to validate last copied execution in case of a trigger failure.</a:t>
            </a:r>
          </a:p>
          <a:p>
            <a:r>
              <a:rPr lang="en-US" dirty="0"/>
              <a:t>Use of Staging Tables and how to copy those to production tables and use the proper distribution model.</a:t>
            </a:r>
          </a:p>
          <a:p>
            <a:r>
              <a:rPr lang="en-US" dirty="0"/>
              <a:t>Resources are available for you</a:t>
            </a:r>
          </a:p>
          <a:p>
            <a:r>
              <a:rPr lang="en-US" dirty="0"/>
              <a:t>How does this compare to Synapse Link for Azure SQL?</a:t>
            </a:r>
          </a:p>
        </p:txBody>
      </p:sp>
    </p:spTree>
    <p:extLst>
      <p:ext uri="{BB962C8B-B14F-4D97-AF65-F5344CB8AC3E}">
        <p14:creationId xmlns:p14="http://schemas.microsoft.com/office/powerpoint/2010/main" val="304282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fontScale="92500" lnSpcReduction="10000"/>
          </a:bodyPr>
          <a:lstStyle/>
          <a:p>
            <a:pPr marL="0" indent="0">
              <a:buNone/>
            </a:pPr>
            <a:r>
              <a:rPr lang="en-US" b="1" dirty="0"/>
              <a:t>Overview</a:t>
            </a:r>
          </a:p>
          <a:p>
            <a:r>
              <a:rPr lang="en-US" b="1" dirty="0"/>
              <a:t>Challenge 0:  Setup the source and target environments</a:t>
            </a:r>
          </a:p>
          <a:p>
            <a:pPr lvl="1"/>
            <a:r>
              <a:rPr lang="en-US" dirty="0"/>
              <a:t>Standup and configure the Azure SQL and Synapse Environments</a:t>
            </a:r>
          </a:p>
          <a:p>
            <a:r>
              <a:rPr lang="en-US" b="1" dirty="0"/>
              <a:t>Challenge 1: Initial Data Load into the Dedicated Pool</a:t>
            </a:r>
          </a:p>
          <a:p>
            <a:pPr lvl="1"/>
            <a:r>
              <a:rPr lang="en-US" dirty="0"/>
              <a:t>Use Synapse Pipelines to perform the initial data load</a:t>
            </a:r>
          </a:p>
          <a:p>
            <a:r>
              <a:rPr lang="en-US" b="1" dirty="0"/>
              <a:t>Challenge 2: Create Incremental Load Pipelines</a:t>
            </a:r>
          </a:p>
          <a:p>
            <a:pPr lvl="1"/>
            <a:r>
              <a:rPr lang="en-US" dirty="0"/>
              <a:t>Implement Change Data Capture, create the synapse pipelines and the proper Dedicated Pool architecture to be used as a target for the pipelines and a source for reporting.</a:t>
            </a:r>
          </a:p>
          <a:p>
            <a:r>
              <a:rPr lang="en-US" b="1" dirty="0"/>
              <a:t>Challenge 3: Setup the trigger to automate the incremental load</a:t>
            </a:r>
          </a:p>
          <a:p>
            <a:pPr lvl="1"/>
            <a:r>
              <a:rPr lang="en-US" dirty="0"/>
              <a:t>Create the trigger within Synapse to automate the pipeline and add data to SQL and watch it flow through the staging and production tables in the dedicated pool and viewable in your Power BI Report.</a:t>
            </a:r>
          </a:p>
        </p:txBody>
      </p:sp>
    </p:spTree>
    <p:extLst>
      <p:ext uri="{BB962C8B-B14F-4D97-AF65-F5344CB8AC3E}">
        <p14:creationId xmlns:p14="http://schemas.microsoft.com/office/powerpoint/2010/main" val="326566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Agenda</a:t>
            </a:r>
          </a:p>
          <a:p>
            <a:r>
              <a:rPr lang="en-US" b="1" dirty="0"/>
              <a:t>Jan 21 </a:t>
            </a:r>
          </a:p>
          <a:p>
            <a:pPr lvl="1"/>
            <a:r>
              <a:rPr lang="en-US" b="1" dirty="0"/>
              <a:t>Challenge 0:  Setup the source and target environments</a:t>
            </a:r>
          </a:p>
          <a:p>
            <a:pPr lvl="1"/>
            <a:r>
              <a:rPr lang="en-US" b="1" dirty="0"/>
              <a:t>Challenge 1: Initial Data Load into the Dedicated Pool</a:t>
            </a:r>
          </a:p>
          <a:p>
            <a:r>
              <a:rPr lang="en-US" b="1" dirty="0"/>
              <a:t>Jan 28</a:t>
            </a:r>
          </a:p>
          <a:p>
            <a:pPr lvl="1"/>
            <a:r>
              <a:rPr lang="en-US" b="1" dirty="0"/>
              <a:t>Challenge 2: Create Incremental Load Pipelines</a:t>
            </a:r>
          </a:p>
          <a:p>
            <a:r>
              <a:rPr lang="en-US" b="1" dirty="0"/>
              <a:t>Feb 4</a:t>
            </a:r>
          </a:p>
          <a:p>
            <a:pPr lvl="1"/>
            <a:r>
              <a:rPr lang="en-US" b="1" dirty="0"/>
              <a:t>Challenge 2: Create Incremental Load Pipelines</a:t>
            </a:r>
          </a:p>
          <a:p>
            <a:pPr lvl="1"/>
            <a:r>
              <a:rPr lang="en-US" b="1" dirty="0"/>
              <a:t>Challenge 3: Setup the trigger to automate the incremental load</a:t>
            </a:r>
          </a:p>
        </p:txBody>
      </p:sp>
    </p:spTree>
    <p:extLst>
      <p:ext uri="{BB962C8B-B14F-4D97-AF65-F5344CB8AC3E}">
        <p14:creationId xmlns:p14="http://schemas.microsoft.com/office/powerpoint/2010/main" val="421197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Team Interaction</a:t>
            </a:r>
          </a:p>
          <a:p>
            <a:r>
              <a:rPr lang="en-US" b="1" dirty="0"/>
              <a:t>2 Teams</a:t>
            </a:r>
          </a:p>
          <a:p>
            <a:pPr lvl="1"/>
            <a:r>
              <a:rPr lang="en-US" b="1" dirty="0"/>
              <a:t>Squad 1 – Steve DeMarco, Mark Badger, Saswata Sengupta, Ali Asgar Juzer</a:t>
            </a:r>
          </a:p>
          <a:p>
            <a:pPr lvl="1"/>
            <a:r>
              <a:rPr lang="en-US" b="1" dirty="0"/>
              <a:t>Squad 2 – Milind Modi, James Xu, Rodney Elmore, Jordan Bean</a:t>
            </a:r>
          </a:p>
          <a:p>
            <a:r>
              <a:rPr lang="en-US" b="1" dirty="0"/>
              <a:t>Please utilize your Teams channel for your squad collaboration</a:t>
            </a:r>
          </a:p>
          <a:p>
            <a:r>
              <a:rPr lang="en-US" b="1" dirty="0"/>
              <a:t>Use the Meet button within your channel to collaborate together.</a:t>
            </a:r>
          </a:p>
          <a:p>
            <a:pPr lvl="1"/>
            <a:r>
              <a:rPr lang="en-US" b="1" dirty="0"/>
              <a:t>Share screens, chat as needed, etc.</a:t>
            </a:r>
          </a:p>
          <a:p>
            <a:pPr lvl="1"/>
            <a:r>
              <a:rPr lang="en-US" b="1" dirty="0"/>
              <a:t>Video is optional</a:t>
            </a:r>
          </a:p>
          <a:p>
            <a:pPr lvl="1"/>
            <a:r>
              <a:rPr lang="en-US" b="1" dirty="0"/>
              <a:t>Only mute when necessary… family background noise is part of life these days</a:t>
            </a:r>
          </a:p>
        </p:txBody>
      </p:sp>
    </p:spTree>
    <p:extLst>
      <p:ext uri="{BB962C8B-B14F-4D97-AF65-F5344CB8AC3E}">
        <p14:creationId xmlns:p14="http://schemas.microsoft.com/office/powerpoint/2010/main" val="123462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819404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92D050"/>
                </a:solidFill>
                <a:effectLst/>
                <a:uLnTx/>
                <a:uFillTx/>
                <a:ea typeface="+mj-ea"/>
                <a:cs typeface="Segoe UI" panose="020B0502040204020203" pitchFamily="34" charset="0"/>
              </a:rPr>
              <a:t>What Is What The Hack ?</a:t>
            </a:r>
          </a:p>
        </p:txBody>
      </p:sp>
      <p:pic>
        <p:nvPicPr>
          <p:cNvPr id="4" name="Picture 3" descr="Logo&#10;&#10;Description automatically generated">
            <a:extLst>
              <a:ext uri="{FF2B5EF4-FFF2-40B4-BE49-F238E27FC236}">
                <a16:creationId xmlns:a16="http://schemas.microsoft.com/office/drawing/2014/main" id="{7EB3355B-9287-4255-AE66-3E4B393FAD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9800" y="152400"/>
            <a:ext cx="2133600" cy="2133600"/>
          </a:xfrm>
          <a:prstGeom prst="rect">
            <a:avLst/>
          </a:prstGeom>
        </p:spPr>
      </p:pic>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506871"/>
            <a:ext cx="10515600" cy="1026795"/>
          </a:xfrm>
        </p:spPr>
        <p:txBody>
          <a:bodyPr>
            <a:normAutofit/>
          </a:bodyPr>
          <a:lstStyle/>
          <a:p>
            <a:r>
              <a:rPr lang="en-US" sz="4000" dirty="0">
                <a:solidFill>
                  <a:srgbClr val="92D050"/>
                </a:solidFill>
                <a:latin typeface="Consolas" panose="020B0609020204030204" pitchFamily="49" charset="0"/>
                <a:cs typeface="Segoe UI" panose="020B0502040204020203" pitchFamily="34" charset="0"/>
              </a:rPr>
              <a:t>Community Driven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2800" dirty="0"/>
              <a:t>Anyone can contribute a new hack</a:t>
            </a:r>
          </a:p>
          <a:p>
            <a:pPr marL="742950" indent="-742950">
              <a:buFont typeface="+mj-lt"/>
              <a:buAutoNum type="arabicPeriod"/>
            </a:pPr>
            <a:r>
              <a:rPr lang="en-US" sz="2800" dirty="0"/>
              <a:t>All content is available for sharing broadly to enable cloud architects and partners to re-deliver to their customers</a:t>
            </a:r>
          </a:p>
          <a:p>
            <a:pPr marL="742950" indent="-742950">
              <a:buFont typeface="+mj-lt"/>
              <a:buAutoNum type="arabicPeriod"/>
            </a:pPr>
            <a:r>
              <a:rPr lang="en-US" sz="2800" dirty="0"/>
              <a:t>Built from the ground up to be delivered virtually with Microsoft Teams</a:t>
            </a:r>
          </a:p>
        </p:txBody>
      </p:sp>
      <p:pic>
        <p:nvPicPr>
          <p:cNvPr id="4" name="Picture 3" descr="Logo&#10;&#10;Description automatically generated">
            <a:extLst>
              <a:ext uri="{FF2B5EF4-FFF2-40B4-BE49-F238E27FC236}">
                <a16:creationId xmlns:a16="http://schemas.microsoft.com/office/drawing/2014/main" id="{ED9898A8-3138-469E-9FF1-60DE5F76D4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9800" y="152400"/>
            <a:ext cx="2133600" cy="2133600"/>
          </a:xfrm>
          <a:prstGeom prst="rect">
            <a:avLst/>
          </a:prstGeom>
        </p:spPr>
      </p:pic>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4224"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000" b="1" dirty="0">
                <a:solidFill>
                  <a:srgbClr val="002060"/>
                </a:solidFill>
                <a:latin typeface="Segoe UI" panose="020B0502040204020203" pitchFamily="34" charset="0"/>
                <a:cs typeface="Segoe UI" panose="020B0502040204020203" pitchFamily="34"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 gathering place. Kick-off &amp; stand-up meetings take place HERE</a:t>
            </a: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DC5AA27-1B2C-4E15-B067-95369051D808}"/>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baseline="0" noProof="0" dirty="0">
                <a:ln>
                  <a:noFill/>
                </a:ln>
                <a:solidFill>
                  <a:srgbClr val="92D050"/>
                </a:solidFill>
                <a:effectLst/>
                <a:uLnTx/>
                <a:uFillTx/>
                <a:latin typeface="Consolas" panose="020B0609020204030204" pitchFamily="49" charset="0"/>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panose="020B0609020204030204" pitchFamily="49" charset="0"/>
                <a:cs typeface="Segoe UI" panose="020B0502040204020203" pitchFamily="34" charset="0"/>
              </a:rPr>
            </a:br>
            <a:r>
              <a:rPr kumimoji="0" lang="en-US" sz="24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We’re going to use Microsoft Teams in a different</a:t>
            </a:r>
            <a:r>
              <a:rPr lang="en-US" sz="2400" dirty="0">
                <a:latin typeface="Consolas" panose="020B0609020204030204" pitchFamily="49" charset="0"/>
                <a:cs typeface="Segoe UI" panose="020B0502040204020203" pitchFamily="34" charset="0"/>
              </a:rPr>
              <a:t> way…</a:t>
            </a:r>
            <a:endParaRPr kumimoji="0" lang="en-US" sz="2800" i="0" u="none" strike="noStrike" kern="1200" cap="none" spc="0" normalizeH="0" baseline="0" noProof="0" dirty="0">
              <a:ln>
                <a:noFill/>
              </a:ln>
              <a:effectLst/>
              <a:uLnTx/>
              <a:uFillTx/>
              <a:latin typeface="Consolas" panose="020B0609020204030204" pitchFamily="49" charset="0"/>
              <a:cs typeface="Segoe UI" panose="020B0502040204020203" pitchFamily="34" charset="0"/>
            </a:endParaRPr>
          </a:p>
        </p:txBody>
      </p:sp>
    </p:spTree>
    <p:extLst>
      <p:ext uri="{BB962C8B-B14F-4D97-AF65-F5344CB8AC3E}">
        <p14:creationId xmlns:p14="http://schemas.microsoft.com/office/powerpoint/2010/main" val="156353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Find any files, resources, or code samples needed for the hack, and THIS presentation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00B32F-6496-45E6-8547-66AC0B8148A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9" name="Picture 8" descr="Logo&#10;&#10;Description automatically generated">
            <a:extLst>
              <a:ext uri="{FF2B5EF4-FFF2-40B4-BE49-F238E27FC236}">
                <a16:creationId xmlns:a16="http://schemas.microsoft.com/office/drawing/2014/main" id="{88F6AF2B-28B2-4F7B-8BDC-EE2741CF59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9800" y="152400"/>
            <a:ext cx="2133600" cy="2133600"/>
          </a:xfrm>
          <a:prstGeom prst="rect">
            <a:avLst/>
          </a:prstGeom>
        </p:spPr>
      </p:pic>
    </p:spTree>
    <p:extLst>
      <p:ext uri="{BB962C8B-B14F-4D97-AF65-F5344CB8AC3E}">
        <p14:creationId xmlns:p14="http://schemas.microsoft.com/office/powerpoint/2010/main" val="108988574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126</TotalTime>
  <Words>1602</Words>
  <Application>Microsoft Office PowerPoint</Application>
  <PresentationFormat>Widescreen</PresentationFormat>
  <Paragraphs>165</Paragraphs>
  <Slides>26</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Candara</vt:lpstr>
      <vt:lpstr>Consolas</vt:lpstr>
      <vt:lpstr>Segoe UI</vt:lpstr>
      <vt:lpstr>Segoe UI Light</vt:lpstr>
      <vt:lpstr>Segoe UI Semibold</vt:lpstr>
      <vt:lpstr>Tech Computer 16x9</vt:lpstr>
      <vt:lpstr>Automating Incremental Pipelines</vt:lpstr>
      <vt:lpstr>PowerPoint Presentation</vt:lpstr>
      <vt:lpstr>PowerPoint Presentation</vt:lpstr>
      <vt:lpstr>Community Driven</vt:lpstr>
      <vt:lpstr>You will get your hands dirty</vt:lpstr>
      <vt:lpstr>PowerPoint Presentation</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now death by Power Point… </vt:lpstr>
      <vt:lpstr>And now death by Power Point…  (just kidding!)</vt:lpstr>
      <vt:lpstr>Automating Incremental Pipelines (Azure SQL -&gt; Synapse Dedicated Pool)</vt:lpstr>
      <vt:lpstr>Automating Incremental Pipelines (Azure SQL -&gt; Synapse Dedicated Pool)</vt:lpstr>
      <vt:lpstr>Automating Incremental Pipelines (Azure SQL -&gt; Synapse Dedicated Pool)</vt:lpstr>
      <vt:lpstr>Automating Incremental Pipelines (Azure SQL -&gt; Synapse Dedicated Pool)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Incremental Pipelines</dc:title>
  <dc:creator>Jack Bender</dc:creator>
  <cp:lastModifiedBy>Jack Bender</cp:lastModifiedBy>
  <cp:revision>15</cp:revision>
  <dcterms:created xsi:type="dcterms:W3CDTF">2022-01-19T16:20:40Z</dcterms:created>
  <dcterms:modified xsi:type="dcterms:W3CDTF">2022-01-21T16:11:21Z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